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6" r:id="rId5"/>
  </p:sldMasterIdLst>
  <p:notesMasterIdLst>
    <p:notesMasterId r:id="rId20"/>
  </p:notesMasterIdLst>
  <p:sldIdLst>
    <p:sldId id="273" r:id="rId6"/>
    <p:sldId id="258" r:id="rId7"/>
    <p:sldId id="260" r:id="rId8"/>
    <p:sldId id="261" r:id="rId9"/>
    <p:sldId id="262" r:id="rId10"/>
    <p:sldId id="263" r:id="rId11"/>
    <p:sldId id="264" r:id="rId12"/>
    <p:sldId id="265" r:id="rId13"/>
    <p:sldId id="266" r:id="rId14"/>
    <p:sldId id="267" r:id="rId15"/>
    <p:sldId id="268" r:id="rId16"/>
    <p:sldId id="269" r:id="rId17"/>
    <p:sldId id="270" r:id="rId18"/>
    <p:sldId id="27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64" autoAdjust="0"/>
    <p:restoredTop sz="95238" autoAdjust="0"/>
  </p:normalViewPr>
  <p:slideViewPr>
    <p:cSldViewPr snapToGrid="0" showGuides="1">
      <p:cViewPr varScale="1">
        <p:scale>
          <a:sx n="72" d="100"/>
          <a:sy n="72" d="100"/>
        </p:scale>
        <p:origin x="-102" y="-702"/>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01/12/2014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dirty="0"/>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10</a:t>
            </a:fld>
            <a:endParaRPr lang="en-GB" dirty="0"/>
          </a:p>
        </p:txBody>
      </p:sp>
    </p:spTree>
    <p:extLst>
      <p:ext uri="{BB962C8B-B14F-4D97-AF65-F5344CB8AC3E}">
        <p14:creationId xmlns:p14="http://schemas.microsoft.com/office/powerpoint/2010/main" val="790263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a:t>
            </a:r>
            <a:r>
              <a:rPr lang="en-GB" baseline="0" dirty="0" smtClean="0"/>
              <a:t> </a:t>
            </a:r>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pPr/>
              <a:t>11</a:t>
            </a:fld>
            <a:endParaRPr lang="en-GB" dirty="0"/>
          </a:p>
        </p:txBody>
      </p:sp>
    </p:spTree>
    <p:extLst>
      <p:ext uri="{BB962C8B-B14F-4D97-AF65-F5344CB8AC3E}">
        <p14:creationId xmlns:p14="http://schemas.microsoft.com/office/powerpoint/2010/main" val="3436753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a:t>
            </a:r>
            <a:r>
              <a:rPr lang="en-GB" baseline="0" dirty="0" smtClean="0"/>
              <a:t> </a:t>
            </a:r>
            <a:endParaRPr lang="en-GB" dirty="0" smtClean="0"/>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pPr/>
              <a:t>12</a:t>
            </a:fld>
            <a:endParaRPr lang="en-GB" dirty="0"/>
          </a:p>
        </p:txBody>
      </p:sp>
    </p:spTree>
    <p:extLst>
      <p:ext uri="{BB962C8B-B14F-4D97-AF65-F5344CB8AC3E}">
        <p14:creationId xmlns:p14="http://schemas.microsoft.com/office/powerpoint/2010/main" val="1216466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a:t>
            </a:r>
            <a:r>
              <a:rPr lang="en-GB" baseline="0" dirty="0" smtClean="0"/>
              <a:t> </a:t>
            </a:r>
            <a:endParaRPr lang="en-GB" dirty="0" smtClean="0"/>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pPr/>
              <a:t>13</a:t>
            </a:fld>
            <a:endParaRPr lang="en-GB" dirty="0"/>
          </a:p>
        </p:txBody>
      </p:sp>
    </p:spTree>
    <p:extLst>
      <p:ext uri="{BB962C8B-B14F-4D97-AF65-F5344CB8AC3E}">
        <p14:creationId xmlns:p14="http://schemas.microsoft.com/office/powerpoint/2010/main" val="5371060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14</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3</a:t>
            </a:fld>
            <a:endParaRPr lang="en-GB" dirty="0"/>
          </a:p>
        </p:txBody>
      </p:sp>
    </p:spTree>
    <p:extLst>
      <p:ext uri="{BB962C8B-B14F-4D97-AF65-F5344CB8AC3E}">
        <p14:creationId xmlns:p14="http://schemas.microsoft.com/office/powerpoint/2010/main" val="2949505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 règlement délégué</a:t>
            </a:r>
          </a:p>
          <a:p>
            <a:endParaRPr lang="en-GB" i="1" dirty="0" smtClean="0"/>
          </a:p>
          <a:p>
            <a:r>
              <a:rPr lang="en-GB" baseline="0" dirty="0" smtClean="0"/>
              <a:t>	</a:t>
            </a:r>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pPr/>
              <a:t>4</a:t>
            </a:fld>
            <a:endParaRPr lang="en-GB" dirty="0"/>
          </a:p>
        </p:txBody>
      </p:sp>
    </p:spTree>
    <p:extLst>
      <p:ext uri="{BB962C8B-B14F-4D97-AF65-F5344CB8AC3E}">
        <p14:creationId xmlns:p14="http://schemas.microsoft.com/office/powerpoint/2010/main" val="1165567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 règlement délégué</a:t>
            </a:r>
          </a:p>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Liste des organisations de contrôle à l’adresse: http://ec.europa.eu/environment/forests/timber_regulation.htm </a:t>
            </a:r>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pPr/>
              <a:t>5</a:t>
            </a:fld>
            <a:endParaRPr lang="en-GB" dirty="0"/>
          </a:p>
        </p:txBody>
      </p:sp>
    </p:spTree>
    <p:extLst>
      <p:ext uri="{BB962C8B-B14F-4D97-AF65-F5344CB8AC3E}">
        <p14:creationId xmlns:p14="http://schemas.microsoft.com/office/powerpoint/2010/main" val="2177611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 règlement délégué</a:t>
            </a:r>
          </a:p>
        </p:txBody>
      </p:sp>
      <p:sp>
        <p:nvSpPr>
          <p:cNvPr id="4" name="Slide Number Placeholder 3"/>
          <p:cNvSpPr>
            <a:spLocks noGrp="1"/>
          </p:cNvSpPr>
          <p:nvPr>
            <p:ph type="sldNum" sz="quarter" idx="10"/>
          </p:nvPr>
        </p:nvSpPr>
        <p:spPr/>
        <p:txBody>
          <a:bodyPr/>
          <a:lstStyle/>
          <a:p>
            <a:fld id="{E8212271-BA12-407F-AA8A-34AEDAB18E48}" type="slidenum">
              <a:rPr lang="en-GB" smtClean="0"/>
              <a:pPr/>
              <a:t>6</a:t>
            </a:fld>
            <a:endParaRPr lang="en-GB" dirty="0"/>
          </a:p>
        </p:txBody>
      </p:sp>
    </p:spTree>
    <p:extLst>
      <p:ext uri="{BB962C8B-B14F-4D97-AF65-F5344CB8AC3E}">
        <p14:creationId xmlns:p14="http://schemas.microsoft.com/office/powerpoint/2010/main" val="2624813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7</a:t>
            </a:fld>
            <a:endParaRPr lang="en-GB" dirty="0"/>
          </a:p>
        </p:txBody>
      </p:sp>
    </p:spTree>
    <p:extLst>
      <p:ext uri="{BB962C8B-B14F-4D97-AF65-F5344CB8AC3E}">
        <p14:creationId xmlns:p14="http://schemas.microsoft.com/office/powerpoint/2010/main" val="164567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sur le bois No 995/2010 et règlement d’exécution</a:t>
            </a:r>
            <a:endParaRPr lang="fr-FR" noProof="0"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pPr/>
              <a:t>8</a:t>
            </a:fld>
            <a:endParaRPr lang="en-GB" dirty="0"/>
          </a:p>
        </p:txBody>
      </p:sp>
    </p:spTree>
    <p:extLst>
      <p:ext uri="{BB962C8B-B14F-4D97-AF65-F5344CB8AC3E}">
        <p14:creationId xmlns:p14="http://schemas.microsoft.com/office/powerpoint/2010/main" val="3371531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Source d’informations</a:t>
            </a:r>
            <a:r>
              <a:rPr lang="fr-FR" baseline="0" noProof="0" dirty="0" smtClean="0"/>
              <a:t>: Règlement Bois de l’UE N° 995/2010 et règlement d’exécution</a:t>
            </a:r>
            <a:endParaRPr lang="en-GB" dirty="0" smtClean="0"/>
          </a:p>
          <a:p>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pPr/>
              <a:t>9</a:t>
            </a:fld>
            <a:endParaRPr lang="en-GB" dirty="0"/>
          </a:p>
        </p:txBody>
      </p:sp>
    </p:spTree>
    <p:extLst>
      <p:ext uri="{BB962C8B-B14F-4D97-AF65-F5344CB8AC3E}">
        <p14:creationId xmlns:p14="http://schemas.microsoft.com/office/powerpoint/2010/main" val="1936071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1849818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58358297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17509374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80604846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86283316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85118667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190978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337643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dirty="0"/>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24051510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686" y="1162169"/>
            <a:ext cx="9742714" cy="1143000"/>
          </a:xfrm>
        </p:spPr>
        <p:txBody>
          <a:bodyPr>
            <a:normAutofit/>
          </a:bodyPr>
          <a:lstStyle/>
          <a:p>
            <a:r>
              <a:rPr lang="fr-FR" sz="3200" dirty="0" smtClean="0">
                <a:solidFill>
                  <a:srgbClr val="006600"/>
                </a:solidFill>
              </a:rPr>
              <a:t>Aperçu de la mise en œuvre dans chaque État membre</a:t>
            </a:r>
            <a:endParaRPr lang="fr-FR" sz="3200" dirty="0">
              <a:solidFill>
                <a:srgbClr val="006600"/>
              </a:solidFill>
            </a:endParaRPr>
          </a:p>
        </p:txBody>
      </p:sp>
      <p:grpSp>
        <p:nvGrpSpPr>
          <p:cNvPr id="3" name="Group 30"/>
          <p:cNvGrpSpPr>
            <a:grpSpLocks/>
          </p:cNvGrpSpPr>
          <p:nvPr/>
        </p:nvGrpSpPr>
        <p:grpSpPr bwMode="auto">
          <a:xfrm>
            <a:off x="1078126" y="2393117"/>
            <a:ext cx="8142785" cy="4262509"/>
            <a:chOff x="281" y="1294"/>
            <a:chExt cx="5473" cy="2934"/>
          </a:xfrm>
        </p:grpSpPr>
        <p:sp>
          <p:nvSpPr>
            <p:cNvPr id="10" name="AutoShape 16"/>
            <p:cNvSpPr>
              <a:spLocks noChangeArrowheads="1"/>
            </p:cNvSpPr>
            <p:nvPr/>
          </p:nvSpPr>
          <p:spPr bwMode="auto">
            <a:xfrm>
              <a:off x="922" y="1978"/>
              <a:ext cx="181" cy="1315"/>
            </a:xfrm>
            <a:prstGeom prst="downArrow">
              <a:avLst>
                <a:gd name="adj1" fmla="val 40333"/>
                <a:gd name="adj2" fmla="val 102217"/>
              </a:avLst>
            </a:prstGeom>
            <a:solidFill>
              <a:srgbClr val="FF0000"/>
            </a:solidFill>
            <a:ln w="9525">
              <a:solidFill>
                <a:srgbClr val="395C6B"/>
              </a:solidFill>
              <a:miter lim="800000"/>
              <a:headEnd/>
              <a:tailEnd/>
            </a:ln>
          </p:spPr>
          <p:txBody>
            <a:bodyPr vert="eaVert" wrap="none" anchor="ctr"/>
            <a:lstStyle/>
            <a:p>
              <a:endParaRPr lang="en-US" sz="1600" b="1" dirty="0"/>
            </a:p>
          </p:txBody>
        </p:sp>
        <p:sp>
          <p:nvSpPr>
            <p:cNvPr id="5" name="Text Box 8"/>
            <p:cNvSpPr txBox="1">
              <a:spLocks noChangeArrowheads="1"/>
            </p:cNvSpPr>
            <p:nvPr/>
          </p:nvSpPr>
          <p:spPr bwMode="auto">
            <a:xfrm>
              <a:off x="744" y="1616"/>
              <a:ext cx="1967" cy="264"/>
            </a:xfrm>
            <a:prstGeom prst="rect">
              <a:avLst/>
            </a:prstGeom>
            <a:solidFill>
              <a:schemeClr val="accent2"/>
            </a:solidFill>
            <a:ln w="9525">
              <a:solidFill>
                <a:srgbClr val="395C6B"/>
              </a:solidFill>
              <a:miter lim="800000"/>
              <a:headEnd/>
              <a:tailEnd/>
            </a:ln>
          </p:spPr>
          <p:txBody>
            <a:bodyPr wrap="square">
              <a:spAutoFit/>
            </a:bodyPr>
            <a:lstStyle/>
            <a:p>
              <a:pPr algn="ctr"/>
              <a:r>
                <a:rPr lang="fr-FR" b="1" dirty="0" smtClean="0"/>
                <a:t>Autorité compétente</a:t>
              </a:r>
              <a:endParaRPr lang="fr-FR" b="1" dirty="0"/>
            </a:p>
          </p:txBody>
        </p:sp>
        <p:sp>
          <p:nvSpPr>
            <p:cNvPr id="6" name="Text Box 8"/>
            <p:cNvSpPr txBox="1">
              <a:spLocks noChangeArrowheads="1"/>
            </p:cNvSpPr>
            <p:nvPr/>
          </p:nvSpPr>
          <p:spPr bwMode="auto">
            <a:xfrm>
              <a:off x="2166" y="2353"/>
              <a:ext cx="1237" cy="445"/>
            </a:xfrm>
            <a:prstGeom prst="rect">
              <a:avLst/>
            </a:prstGeom>
            <a:solidFill>
              <a:schemeClr val="accent2"/>
            </a:solidFill>
            <a:ln w="9525">
              <a:solidFill>
                <a:srgbClr val="395C6B"/>
              </a:solidFill>
              <a:miter lim="800000"/>
              <a:headEnd/>
              <a:tailEnd/>
            </a:ln>
          </p:spPr>
          <p:txBody>
            <a:bodyPr>
              <a:spAutoFit/>
            </a:bodyPr>
            <a:lstStyle/>
            <a:p>
              <a:pPr algn="ctr"/>
              <a:r>
                <a:rPr lang="fr-FR" b="1" dirty="0" smtClean="0"/>
                <a:t>Organisation de contrôle</a:t>
              </a:r>
              <a:endParaRPr lang="fr-FR" b="1" dirty="0"/>
            </a:p>
          </p:txBody>
        </p:sp>
        <p:sp>
          <p:nvSpPr>
            <p:cNvPr id="7" name="Text Box 8"/>
            <p:cNvSpPr txBox="1">
              <a:spLocks noChangeArrowheads="1"/>
            </p:cNvSpPr>
            <p:nvPr/>
          </p:nvSpPr>
          <p:spPr bwMode="auto">
            <a:xfrm>
              <a:off x="1789" y="3410"/>
              <a:ext cx="1671" cy="636"/>
            </a:xfrm>
            <a:prstGeom prst="rect">
              <a:avLst/>
            </a:prstGeom>
            <a:solidFill>
              <a:schemeClr val="accent2"/>
            </a:solidFill>
            <a:ln w="9525">
              <a:solidFill>
                <a:srgbClr val="395C6B"/>
              </a:solidFill>
              <a:miter lim="800000"/>
              <a:headEnd/>
              <a:tailEnd/>
            </a:ln>
          </p:spPr>
          <p:txBody>
            <a:bodyPr wrap="square">
              <a:spAutoFit/>
            </a:bodyPr>
            <a:lstStyle/>
            <a:p>
              <a:pPr algn="ctr"/>
              <a:r>
                <a:rPr lang="fr-FR" b="1" dirty="0" smtClean="0"/>
                <a:t>Opérateur faisant appel à une organisation de contrôle</a:t>
              </a:r>
              <a:endParaRPr lang="fr-FR" b="1" dirty="0"/>
            </a:p>
          </p:txBody>
        </p:sp>
        <p:sp>
          <p:nvSpPr>
            <p:cNvPr id="8" name="Text Box 8"/>
            <p:cNvSpPr txBox="1">
              <a:spLocks noChangeArrowheads="1"/>
            </p:cNvSpPr>
            <p:nvPr/>
          </p:nvSpPr>
          <p:spPr bwMode="auto">
            <a:xfrm>
              <a:off x="281" y="3402"/>
              <a:ext cx="1404" cy="826"/>
            </a:xfrm>
            <a:prstGeom prst="rect">
              <a:avLst/>
            </a:prstGeom>
            <a:solidFill>
              <a:schemeClr val="accent2"/>
            </a:solidFill>
            <a:ln w="9525">
              <a:solidFill>
                <a:srgbClr val="395C6B"/>
              </a:solidFill>
              <a:miter lim="800000"/>
              <a:headEnd/>
              <a:tailEnd/>
            </a:ln>
          </p:spPr>
          <p:txBody>
            <a:bodyPr wrap="square">
              <a:spAutoFit/>
            </a:bodyPr>
            <a:lstStyle/>
            <a:p>
              <a:pPr algn="ctr"/>
              <a:r>
                <a:rPr lang="fr-FR" b="1" dirty="0" smtClean="0"/>
                <a:t>Opérateur utilisant son propre système de diligence raisonnée</a:t>
              </a:r>
              <a:endParaRPr lang="fr-FR" b="1" dirty="0"/>
            </a:p>
          </p:txBody>
        </p:sp>
        <p:sp>
          <p:nvSpPr>
            <p:cNvPr id="9" name="Text Box 8"/>
            <p:cNvSpPr txBox="1">
              <a:spLocks noChangeArrowheads="1"/>
            </p:cNvSpPr>
            <p:nvPr/>
          </p:nvSpPr>
          <p:spPr bwMode="auto">
            <a:xfrm>
              <a:off x="4195" y="3188"/>
              <a:ext cx="1237" cy="636"/>
            </a:xfrm>
            <a:prstGeom prst="rect">
              <a:avLst/>
            </a:prstGeom>
            <a:solidFill>
              <a:schemeClr val="accent3">
                <a:lumMod val="40000"/>
                <a:lumOff val="60000"/>
              </a:schemeClr>
            </a:solidFill>
            <a:ln w="9525">
              <a:noFill/>
              <a:miter lim="800000"/>
              <a:headEnd/>
              <a:tailEnd/>
            </a:ln>
          </p:spPr>
          <p:txBody>
            <a:bodyPr>
              <a:spAutoFit/>
            </a:bodyPr>
            <a:lstStyle/>
            <a:p>
              <a:pPr algn="ctr"/>
              <a:r>
                <a:rPr lang="fr-FR" b="1" dirty="0" smtClean="0"/>
                <a:t>Liste des organisations de contrôle</a:t>
              </a:r>
              <a:endParaRPr lang="fr-FR" b="1" dirty="0"/>
            </a:p>
          </p:txBody>
        </p:sp>
        <p:sp>
          <p:nvSpPr>
            <p:cNvPr id="11" name="AutoShape 16"/>
            <p:cNvSpPr>
              <a:spLocks noChangeArrowheads="1"/>
            </p:cNvSpPr>
            <p:nvPr/>
          </p:nvSpPr>
          <p:spPr bwMode="auto">
            <a:xfrm>
              <a:off x="2516" y="1933"/>
              <a:ext cx="182" cy="408"/>
            </a:xfrm>
            <a:prstGeom prst="downArrow">
              <a:avLst>
                <a:gd name="adj1" fmla="val 40333"/>
                <a:gd name="adj2" fmla="val 31540"/>
              </a:avLst>
            </a:prstGeom>
            <a:solidFill>
              <a:srgbClr val="FF0000"/>
            </a:solidFill>
            <a:ln w="9525">
              <a:solidFill>
                <a:srgbClr val="395C6B"/>
              </a:solidFill>
              <a:miter lim="800000"/>
              <a:headEnd/>
              <a:tailEnd/>
            </a:ln>
          </p:spPr>
          <p:txBody>
            <a:bodyPr vert="eaVert" wrap="none" anchor="ctr"/>
            <a:lstStyle/>
            <a:p>
              <a:endParaRPr lang="en-US" sz="1600" b="1" dirty="0"/>
            </a:p>
          </p:txBody>
        </p:sp>
        <p:sp>
          <p:nvSpPr>
            <p:cNvPr id="12" name="AutoShape 16"/>
            <p:cNvSpPr>
              <a:spLocks noChangeArrowheads="1"/>
            </p:cNvSpPr>
            <p:nvPr/>
          </p:nvSpPr>
          <p:spPr bwMode="auto">
            <a:xfrm>
              <a:off x="2951" y="2869"/>
              <a:ext cx="181" cy="499"/>
            </a:xfrm>
            <a:prstGeom prst="downArrow">
              <a:avLst>
                <a:gd name="adj1" fmla="val 40333"/>
                <a:gd name="adj2" fmla="val 38788"/>
              </a:avLst>
            </a:prstGeom>
            <a:solidFill>
              <a:srgbClr val="FF0000"/>
            </a:solidFill>
            <a:ln w="9525">
              <a:solidFill>
                <a:srgbClr val="395C6B"/>
              </a:solidFill>
              <a:miter lim="800000"/>
              <a:headEnd/>
              <a:tailEnd/>
            </a:ln>
          </p:spPr>
          <p:txBody>
            <a:bodyPr vert="eaVert" wrap="none" anchor="ctr"/>
            <a:lstStyle/>
            <a:p>
              <a:endParaRPr lang="en-US" sz="1600" b="1" dirty="0"/>
            </a:p>
          </p:txBody>
        </p:sp>
        <p:sp>
          <p:nvSpPr>
            <p:cNvPr id="14" name="Text Box 8"/>
            <p:cNvSpPr txBox="1">
              <a:spLocks noChangeArrowheads="1"/>
            </p:cNvSpPr>
            <p:nvPr/>
          </p:nvSpPr>
          <p:spPr bwMode="auto">
            <a:xfrm>
              <a:off x="4150" y="1570"/>
              <a:ext cx="1237" cy="445"/>
            </a:xfrm>
            <a:prstGeom prst="rect">
              <a:avLst/>
            </a:prstGeom>
            <a:solidFill>
              <a:schemeClr val="accent2"/>
            </a:solidFill>
            <a:ln w="9525">
              <a:solidFill>
                <a:srgbClr val="395C6B"/>
              </a:solidFill>
              <a:miter lim="800000"/>
              <a:headEnd/>
              <a:tailEnd/>
            </a:ln>
          </p:spPr>
          <p:txBody>
            <a:bodyPr>
              <a:spAutoFit/>
            </a:bodyPr>
            <a:lstStyle/>
            <a:p>
              <a:pPr algn="ctr"/>
              <a:r>
                <a:rPr lang="fr-FR" b="1" dirty="0" smtClean="0"/>
                <a:t>Commission européenne</a:t>
              </a:r>
              <a:endParaRPr lang="fr-FR" b="1" dirty="0"/>
            </a:p>
          </p:txBody>
        </p:sp>
        <p:sp>
          <p:nvSpPr>
            <p:cNvPr id="15" name="Text Box 12"/>
            <p:cNvSpPr txBox="1">
              <a:spLocks noChangeArrowheads="1"/>
            </p:cNvSpPr>
            <p:nvPr/>
          </p:nvSpPr>
          <p:spPr bwMode="auto">
            <a:xfrm>
              <a:off x="1970" y="2005"/>
              <a:ext cx="1547" cy="212"/>
            </a:xfrm>
            <a:prstGeom prst="rect">
              <a:avLst/>
            </a:prstGeom>
            <a:solidFill>
              <a:srgbClr val="FFFFFE"/>
            </a:solidFill>
            <a:ln w="9525">
              <a:noFill/>
              <a:miter lim="800000"/>
              <a:headEnd/>
              <a:tailEnd/>
            </a:ln>
          </p:spPr>
          <p:txBody>
            <a:bodyPr wrap="none">
              <a:spAutoFit/>
            </a:bodyPr>
            <a:lstStyle/>
            <a:p>
              <a:pPr algn="ctr"/>
              <a:r>
                <a:rPr lang="fr-FR" sz="1400" b="1" dirty="0" smtClean="0"/>
                <a:t>Vérification de la conformité</a:t>
              </a:r>
              <a:endParaRPr lang="fr-FR" sz="1400" b="1" dirty="0"/>
            </a:p>
          </p:txBody>
        </p:sp>
        <p:sp>
          <p:nvSpPr>
            <p:cNvPr id="16" name="Text Box 14"/>
            <p:cNvSpPr txBox="1">
              <a:spLocks noChangeArrowheads="1"/>
            </p:cNvSpPr>
            <p:nvPr/>
          </p:nvSpPr>
          <p:spPr bwMode="auto">
            <a:xfrm>
              <a:off x="2651" y="2959"/>
              <a:ext cx="773" cy="318"/>
            </a:xfrm>
            <a:prstGeom prst="rect">
              <a:avLst/>
            </a:prstGeom>
            <a:solidFill>
              <a:srgbClr val="FFFFFE"/>
            </a:solidFill>
            <a:ln w="9525">
              <a:noFill/>
              <a:miter lim="800000"/>
              <a:headEnd/>
              <a:tailEnd/>
            </a:ln>
          </p:spPr>
          <p:txBody>
            <a:bodyPr wrap="none">
              <a:spAutoFit/>
            </a:bodyPr>
            <a:lstStyle/>
            <a:p>
              <a:pPr algn="ctr"/>
              <a:r>
                <a:rPr lang="fr-FR" sz="1200" b="1" dirty="0" smtClean="0"/>
                <a:t>Vérification de </a:t>
              </a:r>
            </a:p>
            <a:p>
              <a:pPr algn="ctr"/>
              <a:r>
                <a:rPr lang="fr-FR" sz="1200" b="1" dirty="0" smtClean="0"/>
                <a:t>la conformité</a:t>
              </a:r>
              <a:endParaRPr lang="fr-FR" sz="1200" b="1" dirty="0"/>
            </a:p>
          </p:txBody>
        </p:sp>
        <p:sp>
          <p:nvSpPr>
            <p:cNvPr id="17" name="AutoShape 16"/>
            <p:cNvSpPr>
              <a:spLocks noChangeArrowheads="1"/>
            </p:cNvSpPr>
            <p:nvPr/>
          </p:nvSpPr>
          <p:spPr bwMode="auto">
            <a:xfrm>
              <a:off x="2292" y="2864"/>
              <a:ext cx="181" cy="499"/>
            </a:xfrm>
            <a:prstGeom prst="downArrow">
              <a:avLst>
                <a:gd name="adj1" fmla="val 40333"/>
                <a:gd name="adj2" fmla="val 38788"/>
              </a:avLst>
            </a:prstGeom>
            <a:solidFill>
              <a:srgbClr val="33CC33"/>
            </a:solidFill>
            <a:ln w="9525">
              <a:solidFill>
                <a:srgbClr val="395C6B"/>
              </a:solidFill>
              <a:miter lim="800000"/>
              <a:headEnd/>
              <a:tailEnd/>
            </a:ln>
          </p:spPr>
          <p:txBody>
            <a:bodyPr vert="eaVert" wrap="none" anchor="ctr"/>
            <a:lstStyle/>
            <a:p>
              <a:endParaRPr lang="en-US" sz="1600" b="1" dirty="0"/>
            </a:p>
          </p:txBody>
        </p:sp>
        <p:sp>
          <p:nvSpPr>
            <p:cNvPr id="18" name="Text Box 14"/>
            <p:cNvSpPr txBox="1">
              <a:spLocks noChangeArrowheads="1"/>
            </p:cNvSpPr>
            <p:nvPr/>
          </p:nvSpPr>
          <p:spPr bwMode="auto">
            <a:xfrm>
              <a:off x="2104" y="2954"/>
              <a:ext cx="609" cy="318"/>
            </a:xfrm>
            <a:prstGeom prst="rect">
              <a:avLst/>
            </a:prstGeom>
            <a:solidFill>
              <a:srgbClr val="FFFFFE"/>
            </a:solidFill>
            <a:ln w="9525">
              <a:noFill/>
              <a:miter lim="800000"/>
              <a:headEnd/>
              <a:tailEnd/>
            </a:ln>
          </p:spPr>
          <p:txBody>
            <a:bodyPr wrap="none">
              <a:spAutoFit/>
            </a:bodyPr>
            <a:lstStyle/>
            <a:p>
              <a:pPr algn="ctr"/>
              <a:r>
                <a:rPr lang="fr-FR" sz="1200" b="1" dirty="0" smtClean="0"/>
                <a:t>Fourniture </a:t>
              </a:r>
            </a:p>
            <a:p>
              <a:pPr algn="ctr"/>
              <a:r>
                <a:rPr lang="fr-FR" sz="1200" b="1" dirty="0" smtClean="0"/>
                <a:t>du système</a:t>
              </a:r>
              <a:endParaRPr lang="fr-FR" sz="1200" b="1" dirty="0"/>
            </a:p>
          </p:txBody>
        </p:sp>
        <p:sp>
          <p:nvSpPr>
            <p:cNvPr id="19" name="Line 25"/>
            <p:cNvSpPr>
              <a:spLocks noChangeShapeType="1"/>
            </p:cNvSpPr>
            <p:nvPr/>
          </p:nvSpPr>
          <p:spPr bwMode="auto">
            <a:xfrm>
              <a:off x="4983" y="2034"/>
              <a:ext cx="0" cy="1154"/>
            </a:xfrm>
            <a:prstGeom prst="line">
              <a:avLst/>
            </a:prstGeom>
            <a:noFill/>
            <a:ln w="57150">
              <a:solidFill>
                <a:srgbClr val="33CC33"/>
              </a:solidFill>
              <a:round/>
              <a:headEnd/>
              <a:tailEnd type="triangle" w="med" len="med"/>
            </a:ln>
          </p:spPr>
          <p:txBody>
            <a:bodyPr/>
            <a:lstStyle/>
            <a:p>
              <a:endParaRPr lang="en-GB" dirty="0"/>
            </a:p>
          </p:txBody>
        </p:sp>
        <p:sp>
          <p:nvSpPr>
            <p:cNvPr id="20" name="Line 26"/>
            <p:cNvSpPr>
              <a:spLocks noChangeShapeType="1"/>
            </p:cNvSpPr>
            <p:nvPr/>
          </p:nvSpPr>
          <p:spPr bwMode="auto">
            <a:xfrm>
              <a:off x="2744" y="1706"/>
              <a:ext cx="1360" cy="0"/>
            </a:xfrm>
            <a:prstGeom prst="line">
              <a:avLst/>
            </a:prstGeom>
            <a:noFill/>
            <a:ln w="57150">
              <a:solidFill>
                <a:schemeClr val="hlink"/>
              </a:solidFill>
              <a:round/>
              <a:headEnd/>
              <a:tailEnd type="triangle" w="med" len="med"/>
            </a:ln>
          </p:spPr>
          <p:txBody>
            <a:bodyPr/>
            <a:lstStyle/>
            <a:p>
              <a:endParaRPr lang="en-GB" dirty="0"/>
            </a:p>
          </p:txBody>
        </p:sp>
        <p:sp>
          <p:nvSpPr>
            <p:cNvPr id="21" name="Text Box 12"/>
            <p:cNvSpPr txBox="1">
              <a:spLocks noChangeArrowheads="1"/>
            </p:cNvSpPr>
            <p:nvPr/>
          </p:nvSpPr>
          <p:spPr bwMode="auto">
            <a:xfrm>
              <a:off x="3575" y="2160"/>
              <a:ext cx="1023" cy="508"/>
            </a:xfrm>
            <a:prstGeom prst="rect">
              <a:avLst/>
            </a:prstGeom>
            <a:noFill/>
            <a:ln w="9525">
              <a:noFill/>
              <a:miter lim="800000"/>
              <a:headEnd/>
              <a:tailEnd/>
            </a:ln>
          </p:spPr>
          <p:txBody>
            <a:bodyPr wrap="none">
              <a:spAutoFit/>
            </a:bodyPr>
            <a:lstStyle/>
            <a:p>
              <a:pPr algn="ctr"/>
              <a:r>
                <a:rPr lang="fr-FR" sz="1400" b="1" dirty="0" smtClean="0"/>
                <a:t>Approbation </a:t>
              </a:r>
            </a:p>
            <a:p>
              <a:pPr algn="ctr"/>
              <a:r>
                <a:rPr lang="fr-FR" sz="1400" b="1" dirty="0" smtClean="0"/>
                <a:t>des organisations </a:t>
              </a:r>
            </a:p>
            <a:p>
              <a:pPr algn="ctr"/>
              <a:r>
                <a:rPr lang="fr-FR" sz="1400" b="1" dirty="0" smtClean="0"/>
                <a:t>de contrôle</a:t>
              </a:r>
            </a:p>
          </p:txBody>
        </p:sp>
        <p:sp>
          <p:nvSpPr>
            <p:cNvPr id="22" name="Line 23"/>
            <p:cNvSpPr>
              <a:spLocks noChangeShapeType="1"/>
            </p:cNvSpPr>
            <p:nvPr/>
          </p:nvSpPr>
          <p:spPr bwMode="auto">
            <a:xfrm flipH="1">
              <a:off x="3469" y="1933"/>
              <a:ext cx="635" cy="499"/>
            </a:xfrm>
            <a:prstGeom prst="line">
              <a:avLst/>
            </a:prstGeom>
            <a:noFill/>
            <a:ln w="57150">
              <a:solidFill>
                <a:srgbClr val="FF0000"/>
              </a:solidFill>
              <a:round/>
              <a:headEnd/>
              <a:tailEnd type="triangle" w="med" len="med"/>
            </a:ln>
          </p:spPr>
          <p:txBody>
            <a:bodyPr/>
            <a:lstStyle/>
            <a:p>
              <a:endParaRPr lang="en-GB" dirty="0"/>
            </a:p>
          </p:txBody>
        </p:sp>
        <p:sp>
          <p:nvSpPr>
            <p:cNvPr id="23" name="Text Box 12"/>
            <p:cNvSpPr txBox="1">
              <a:spLocks noChangeArrowheads="1"/>
            </p:cNvSpPr>
            <p:nvPr/>
          </p:nvSpPr>
          <p:spPr bwMode="auto">
            <a:xfrm>
              <a:off x="2607" y="1294"/>
              <a:ext cx="1543" cy="360"/>
            </a:xfrm>
            <a:prstGeom prst="rect">
              <a:avLst/>
            </a:prstGeom>
            <a:noFill/>
            <a:ln w="9525">
              <a:noFill/>
              <a:miter lim="800000"/>
              <a:headEnd/>
              <a:tailEnd/>
            </a:ln>
          </p:spPr>
          <p:txBody>
            <a:bodyPr wrap="square">
              <a:spAutoFit/>
            </a:bodyPr>
            <a:lstStyle/>
            <a:p>
              <a:pPr algn="ctr"/>
              <a:r>
                <a:rPr lang="fr-FR" sz="1400" b="1" dirty="0" smtClean="0"/>
                <a:t>Signalement des </a:t>
              </a:r>
              <a:endParaRPr lang="fr-FR" sz="1400" b="1" dirty="0" smtClean="0"/>
            </a:p>
            <a:p>
              <a:pPr algn="ctr"/>
              <a:r>
                <a:rPr lang="fr-FR" sz="1400" b="1" dirty="0" smtClean="0"/>
                <a:t>non-conformités </a:t>
              </a:r>
              <a:r>
                <a:rPr lang="fr-FR" sz="1400" b="1" dirty="0" smtClean="0"/>
                <a:t>des OC</a:t>
              </a:r>
              <a:endParaRPr lang="fr-FR" sz="1400" b="1" dirty="0"/>
            </a:p>
          </p:txBody>
        </p:sp>
        <p:sp>
          <p:nvSpPr>
            <p:cNvPr id="24" name="Text Box 12"/>
            <p:cNvSpPr txBox="1">
              <a:spLocks noChangeArrowheads="1"/>
            </p:cNvSpPr>
            <p:nvPr/>
          </p:nvSpPr>
          <p:spPr bwMode="auto">
            <a:xfrm>
              <a:off x="4583" y="2256"/>
              <a:ext cx="1171" cy="657"/>
            </a:xfrm>
            <a:prstGeom prst="rect">
              <a:avLst/>
            </a:prstGeom>
            <a:solidFill>
              <a:srgbClr val="FFFFFE"/>
            </a:solidFill>
            <a:ln w="9525">
              <a:noFill/>
              <a:miter lim="800000"/>
              <a:headEnd/>
              <a:tailEnd/>
            </a:ln>
          </p:spPr>
          <p:txBody>
            <a:bodyPr wrap="square">
              <a:spAutoFit/>
            </a:bodyPr>
            <a:lstStyle/>
            <a:p>
              <a:pPr algn="ctr"/>
              <a:r>
                <a:rPr lang="fr-FR" sz="1400" b="1" dirty="0" smtClean="0"/>
                <a:t>Liste des</a:t>
              </a:r>
            </a:p>
            <a:p>
              <a:pPr algn="ctr"/>
              <a:r>
                <a:rPr lang="fr-FR" sz="1400" b="1" dirty="0" smtClean="0"/>
                <a:t> organisations de </a:t>
              </a:r>
            </a:p>
            <a:p>
              <a:pPr algn="ctr"/>
              <a:r>
                <a:rPr lang="fr-FR" sz="1400" b="1" dirty="0" smtClean="0"/>
                <a:t>contrôle </a:t>
              </a:r>
            </a:p>
            <a:p>
              <a:pPr algn="ctr"/>
              <a:r>
                <a:rPr lang="fr-FR" sz="1400" b="1" dirty="0" smtClean="0"/>
                <a:t>approuvées</a:t>
              </a:r>
              <a:endParaRPr lang="fr-FR" sz="1400" b="1" dirty="0"/>
            </a:p>
          </p:txBody>
        </p:sp>
        <p:sp>
          <p:nvSpPr>
            <p:cNvPr id="13" name="Text Box 12"/>
            <p:cNvSpPr txBox="1">
              <a:spLocks noChangeArrowheads="1"/>
            </p:cNvSpPr>
            <p:nvPr/>
          </p:nvSpPr>
          <p:spPr bwMode="auto">
            <a:xfrm>
              <a:off x="601" y="2295"/>
              <a:ext cx="765" cy="508"/>
            </a:xfrm>
            <a:prstGeom prst="rect">
              <a:avLst/>
            </a:prstGeom>
            <a:solidFill>
              <a:srgbClr val="FFFFFE"/>
            </a:solidFill>
            <a:ln w="9525">
              <a:noFill/>
              <a:miter lim="800000"/>
              <a:headEnd/>
              <a:tailEnd/>
            </a:ln>
          </p:spPr>
          <p:txBody>
            <a:bodyPr wrap="square">
              <a:spAutoFit/>
            </a:bodyPr>
            <a:lstStyle/>
            <a:p>
              <a:pPr algn="ctr"/>
              <a:r>
                <a:rPr lang="fr-FR" sz="1400" b="1" dirty="0" smtClean="0"/>
                <a:t>Vérification de la conformité</a:t>
              </a:r>
              <a:endParaRPr lang="fr-FR" sz="1400" b="1" dirty="0"/>
            </a:p>
          </p:txBody>
        </p:sp>
      </p:grpSp>
      <p:sp>
        <p:nvSpPr>
          <p:cNvPr id="27" name="AutoShape 16"/>
          <p:cNvSpPr>
            <a:spLocks noChangeArrowheads="1"/>
          </p:cNvSpPr>
          <p:nvPr/>
        </p:nvSpPr>
        <p:spPr bwMode="auto">
          <a:xfrm>
            <a:off x="3272102" y="3399728"/>
            <a:ext cx="269294" cy="1910430"/>
          </a:xfrm>
          <a:prstGeom prst="downArrow">
            <a:avLst>
              <a:gd name="adj1" fmla="val 40333"/>
              <a:gd name="adj2" fmla="val 102217"/>
            </a:avLst>
          </a:prstGeom>
          <a:solidFill>
            <a:srgbClr val="FF0000"/>
          </a:solidFill>
          <a:ln w="9525">
            <a:solidFill>
              <a:srgbClr val="395C6B"/>
            </a:solidFill>
            <a:miter lim="800000"/>
            <a:headEnd/>
            <a:tailEnd/>
          </a:ln>
        </p:spPr>
        <p:txBody>
          <a:bodyPr vert="eaVert" wrap="none" anchor="ctr"/>
          <a:lstStyle/>
          <a:p>
            <a:endParaRPr lang="en-US" sz="1600" b="1" dirty="0"/>
          </a:p>
        </p:txBody>
      </p:sp>
      <p:sp>
        <p:nvSpPr>
          <p:cNvPr id="28" name="Text Box 12"/>
          <p:cNvSpPr txBox="1">
            <a:spLocks noChangeArrowheads="1"/>
          </p:cNvSpPr>
          <p:nvPr/>
        </p:nvSpPr>
        <p:spPr bwMode="auto">
          <a:xfrm>
            <a:off x="2807890" y="3897898"/>
            <a:ext cx="1065833" cy="738664"/>
          </a:xfrm>
          <a:prstGeom prst="rect">
            <a:avLst/>
          </a:prstGeom>
          <a:solidFill>
            <a:srgbClr val="FFFFFE"/>
          </a:solidFill>
          <a:ln w="9525">
            <a:noFill/>
            <a:miter lim="800000"/>
            <a:headEnd/>
            <a:tailEnd/>
          </a:ln>
        </p:spPr>
        <p:txBody>
          <a:bodyPr wrap="square">
            <a:spAutoFit/>
          </a:bodyPr>
          <a:lstStyle/>
          <a:p>
            <a:pPr algn="ctr"/>
            <a:r>
              <a:rPr lang="fr-FR" sz="1400" b="1" dirty="0" smtClean="0"/>
              <a:t>Vérification de la conformité</a:t>
            </a:r>
            <a:endParaRPr lang="fr-FR" sz="1400" b="1"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10</a:t>
            </a:fld>
            <a:endParaRPr lang="zh-TW" altLang="en-US"/>
          </a:p>
        </p:txBody>
      </p:sp>
    </p:spTree>
    <p:extLst>
      <p:ext uri="{BB962C8B-B14F-4D97-AF65-F5344CB8AC3E}">
        <p14:creationId xmlns:p14="http://schemas.microsoft.com/office/powerpoint/2010/main" val="22834298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64772"/>
            <a:ext cx="8229600" cy="1143000"/>
          </a:xfrm>
        </p:spPr>
        <p:txBody>
          <a:bodyPr/>
          <a:lstStyle/>
          <a:p>
            <a:r>
              <a:rPr lang="fr-FR" dirty="0" smtClean="0">
                <a:solidFill>
                  <a:srgbClr val="006600"/>
                </a:solidFill>
              </a:rPr>
              <a:t>Sanctions (1/3)</a:t>
            </a:r>
            <a:endParaRPr lang="fr-FR" dirty="0">
              <a:solidFill>
                <a:srgbClr val="006600"/>
              </a:solidFill>
            </a:endParaRPr>
          </a:p>
        </p:txBody>
      </p:sp>
      <p:sp>
        <p:nvSpPr>
          <p:cNvPr id="3" name="Content Placeholder 2"/>
          <p:cNvSpPr>
            <a:spLocks noGrp="1"/>
          </p:cNvSpPr>
          <p:nvPr>
            <p:ph idx="1"/>
          </p:nvPr>
        </p:nvSpPr>
        <p:spPr>
          <a:xfrm>
            <a:off x="359229" y="2206625"/>
            <a:ext cx="7684841" cy="4525963"/>
          </a:xfrm>
        </p:spPr>
        <p:txBody>
          <a:bodyPr/>
          <a:lstStyle/>
          <a:p>
            <a:r>
              <a:rPr lang="fr-FR" sz="3000" dirty="0" smtClean="0"/>
              <a:t>Les États membres fixent les règles concernant les sanctions.</a:t>
            </a:r>
          </a:p>
          <a:p>
            <a:r>
              <a:rPr lang="fr-FR" sz="3000" dirty="0" smtClean="0"/>
              <a:t>Les sanctions doivent être effectives, proportionnées et dissuasives, et peuvent inclure :</a:t>
            </a:r>
          </a:p>
          <a:p>
            <a:pPr lvl="1">
              <a:buFont typeface="Wingdings" panose="05000000000000000000" pitchFamily="2" charset="2"/>
              <a:buChar char="§"/>
            </a:pPr>
            <a:r>
              <a:rPr lang="fr-FR" dirty="0" smtClean="0"/>
              <a:t>des amendes proportionnelles aux dommages environnementaux et à la valeur du bois,</a:t>
            </a:r>
          </a:p>
          <a:p>
            <a:pPr lvl="1">
              <a:buFont typeface="Wingdings" panose="05000000000000000000" pitchFamily="2" charset="2"/>
              <a:buChar char="§"/>
            </a:pPr>
            <a:r>
              <a:rPr lang="fr-FR" dirty="0" smtClean="0"/>
              <a:t>la saisie du bois et des produits dérivés concernés, </a:t>
            </a:r>
          </a:p>
          <a:p>
            <a:pPr lvl="1">
              <a:buFont typeface="Wingdings" panose="05000000000000000000" pitchFamily="2" charset="2"/>
              <a:buChar char="§"/>
            </a:pPr>
            <a:r>
              <a:rPr lang="fr-FR" dirty="0" smtClean="0"/>
              <a:t>la suspension immédiate de l’autorisation d’exercer une activité commerciale. </a:t>
            </a:r>
            <a:endParaRPr lang="fr-FR"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pPr/>
              <a:t>11</a:t>
            </a:fld>
            <a:endParaRPr lang="zh-TW" altLang="en-US"/>
          </a:p>
        </p:txBody>
      </p:sp>
      <p:pic>
        <p:nvPicPr>
          <p:cNvPr id="6"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9125" y="2206625"/>
            <a:ext cx="3962400" cy="4105275"/>
          </a:xfrm>
          <a:prstGeom prst="rect">
            <a:avLst/>
          </a:prstGeom>
        </p:spPr>
      </p:pic>
    </p:spTree>
    <p:extLst>
      <p:ext uri="{BB962C8B-B14F-4D97-AF65-F5344CB8AC3E}">
        <p14:creationId xmlns:p14="http://schemas.microsoft.com/office/powerpoint/2010/main" val="19694100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6543"/>
            <a:ext cx="8229600" cy="1143000"/>
          </a:xfrm>
        </p:spPr>
        <p:txBody>
          <a:bodyPr/>
          <a:lstStyle/>
          <a:p>
            <a:r>
              <a:rPr lang="fr-FR" dirty="0" smtClean="0">
                <a:solidFill>
                  <a:srgbClr val="006600"/>
                </a:solidFill>
              </a:rPr>
              <a:t>Sanctions (2/3)</a:t>
            </a:r>
            <a:endParaRPr lang="fr-FR" dirty="0">
              <a:solidFill>
                <a:srgbClr val="006600"/>
              </a:solidFill>
            </a:endParaRPr>
          </a:p>
        </p:txBody>
      </p:sp>
      <p:sp>
        <p:nvSpPr>
          <p:cNvPr id="3" name="Content Placeholder 2"/>
          <p:cNvSpPr>
            <a:spLocks noGrp="1"/>
          </p:cNvSpPr>
          <p:nvPr>
            <p:ph idx="1"/>
          </p:nvPr>
        </p:nvSpPr>
        <p:spPr>
          <a:xfrm>
            <a:off x="348343" y="2206625"/>
            <a:ext cx="7868005" cy="4525963"/>
          </a:xfrm>
        </p:spPr>
        <p:txBody>
          <a:bodyPr>
            <a:normAutofit/>
          </a:bodyPr>
          <a:lstStyle/>
          <a:p>
            <a:r>
              <a:rPr lang="fr-FR" dirty="0" smtClean="0"/>
              <a:t>Des amendes peuvent être imposées </a:t>
            </a:r>
          </a:p>
          <a:p>
            <a:pPr lvl="1">
              <a:buFont typeface="Wingdings" panose="05000000000000000000" pitchFamily="2" charset="2"/>
              <a:buChar char="§"/>
            </a:pPr>
            <a:r>
              <a:rPr lang="fr-FR" sz="2200" dirty="0" smtClean="0"/>
              <a:t>aux opérateurs qui</a:t>
            </a:r>
          </a:p>
          <a:p>
            <a:pPr lvl="2"/>
            <a:r>
              <a:rPr lang="fr-FR" sz="2200" dirty="0" smtClean="0"/>
              <a:t>mettent du bois illégalement récolté ou des produits dérivés de ce bois sur le marché ; </a:t>
            </a:r>
          </a:p>
          <a:p>
            <a:pPr lvl="2"/>
            <a:r>
              <a:rPr lang="fr-FR" sz="2200" dirty="0" smtClean="0"/>
              <a:t>n’ont pas appliqué le système de diligence raisonnée lors de la mise sur le marché du bois ou des produits dérivés ;</a:t>
            </a:r>
          </a:p>
          <a:p>
            <a:pPr lvl="1">
              <a:buFont typeface="Wingdings" panose="05000000000000000000" pitchFamily="2" charset="2"/>
              <a:buChar char="§"/>
            </a:pPr>
            <a:r>
              <a:rPr lang="fr-FR" sz="2200" dirty="0" smtClean="0"/>
              <a:t>aux commerçants qui ne sont pas</a:t>
            </a:r>
          </a:p>
          <a:p>
            <a:pPr lvl="2"/>
            <a:r>
              <a:rPr lang="fr-FR" sz="2200" dirty="0" smtClean="0"/>
              <a:t>en mesure d’identifier les opérateurs ou commerçants qui leur ont fourni le bois et les produits dérivés ; </a:t>
            </a:r>
          </a:p>
          <a:p>
            <a:pPr lvl="2"/>
            <a:r>
              <a:rPr lang="fr-FR" sz="2200" dirty="0" smtClean="0"/>
              <a:t>en mesure d’identifier, le cas échéant, les commerçants auxquels ils ont fourni le bois et les produits dérivés. </a:t>
            </a:r>
          </a:p>
          <a:p>
            <a:endParaRPr lang="en-GB"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pPr/>
              <a:t>12</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448673" y="2377890"/>
            <a:ext cx="3743325" cy="2781300"/>
          </a:xfrm>
          <a:prstGeom prst="rect">
            <a:avLst/>
          </a:prstGeom>
        </p:spPr>
      </p:pic>
    </p:spTree>
    <p:extLst>
      <p:ext uri="{BB962C8B-B14F-4D97-AF65-F5344CB8AC3E}">
        <p14:creationId xmlns:p14="http://schemas.microsoft.com/office/powerpoint/2010/main" val="12635444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193238"/>
            <a:ext cx="8229600" cy="1143000"/>
          </a:xfrm>
        </p:spPr>
        <p:txBody>
          <a:bodyPr/>
          <a:lstStyle/>
          <a:p>
            <a:r>
              <a:rPr lang="fr-FR" dirty="0" smtClean="0">
                <a:solidFill>
                  <a:srgbClr val="006600"/>
                </a:solidFill>
              </a:rPr>
              <a:t>Sanctions (3/3)</a:t>
            </a:r>
            <a:endParaRPr lang="fr-FR" dirty="0">
              <a:solidFill>
                <a:srgbClr val="006600"/>
              </a:solidFill>
            </a:endParaRPr>
          </a:p>
        </p:txBody>
      </p:sp>
      <p:sp>
        <p:nvSpPr>
          <p:cNvPr id="3" name="Content Placeholder 2"/>
          <p:cNvSpPr>
            <a:spLocks noGrp="1"/>
          </p:cNvSpPr>
          <p:nvPr>
            <p:ph idx="1"/>
          </p:nvPr>
        </p:nvSpPr>
        <p:spPr>
          <a:xfrm>
            <a:off x="337457" y="2206625"/>
            <a:ext cx="8545286" cy="4525963"/>
          </a:xfrm>
        </p:spPr>
        <p:txBody>
          <a:bodyPr>
            <a:normAutofit/>
          </a:bodyPr>
          <a:lstStyle/>
          <a:p>
            <a:r>
              <a:rPr lang="fr-FR" dirty="0" smtClean="0"/>
              <a:t>Les organisations de contrôle sont passibles d’amendes lorsqu’elles</a:t>
            </a:r>
          </a:p>
          <a:p>
            <a:pPr lvl="1">
              <a:buFont typeface="Wingdings" panose="05000000000000000000" pitchFamily="2" charset="2"/>
              <a:buChar char="§"/>
            </a:pPr>
            <a:r>
              <a:rPr lang="fr-FR" dirty="0" smtClean="0"/>
              <a:t>ne maintiennent pas et n’évaluent pas régulièrement un système de diligence proportionnée ; </a:t>
            </a:r>
          </a:p>
          <a:p>
            <a:pPr lvl="1">
              <a:buFont typeface="Wingdings" panose="05000000000000000000" pitchFamily="2" charset="2"/>
              <a:buChar char="§"/>
            </a:pPr>
            <a:r>
              <a:rPr lang="fr-FR" dirty="0" smtClean="0"/>
              <a:t>ne vérifient pas la bonne utilisation de leur système de diligence raisonnée par les opérateurs; </a:t>
            </a:r>
          </a:p>
          <a:p>
            <a:pPr lvl="1">
              <a:buFont typeface="Wingdings" panose="05000000000000000000" pitchFamily="2" charset="2"/>
              <a:buChar char="§"/>
            </a:pPr>
            <a:r>
              <a:rPr lang="fr-FR" dirty="0" smtClean="0"/>
              <a:t>ne prennent pas les mesures appropriées en cas d’utilisation inadéquate de leur système de diligence raisonnée par un opérateur, y compris la notification aux autorités compétentes de tout manquement notable ou répété de la part d’un opérateur. </a:t>
            </a:r>
          </a:p>
          <a:p>
            <a:pPr lvl="1"/>
            <a:endParaRPr lang="en-GB"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pPr/>
              <a:t>13</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448800" y="2206625"/>
            <a:ext cx="2743200" cy="4105275"/>
          </a:xfrm>
          <a:prstGeom prst="rect">
            <a:avLst/>
          </a:prstGeom>
        </p:spPr>
      </p:pic>
    </p:spTree>
    <p:extLst>
      <p:ext uri="{BB962C8B-B14F-4D97-AF65-F5344CB8AC3E}">
        <p14:creationId xmlns:p14="http://schemas.microsoft.com/office/powerpoint/2010/main" val="3361410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14</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b="1" dirty="0" smtClean="0">
                <a:solidFill>
                  <a:srgbClr val="006600"/>
                </a:solidFill>
                <a:latin typeface="+mn-lt"/>
                <a:cs typeface="Arial" panose="020B0604020202020204" pitchFamily="34" charset="0"/>
              </a:rPr>
              <a:t>Règlement Bois de l’UE – Formation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10998670" cy="1655762"/>
          </a:xfrm>
        </p:spPr>
        <p:txBody>
          <a:bodyPr>
            <a:normAutofit/>
          </a:bodyPr>
          <a:lstStyle/>
          <a:p>
            <a:r>
              <a:rPr lang="fr-FR" altLang="zh-TW" sz="2800" dirty="0" smtClean="0"/>
              <a:t>RB UE: organisations de contrôle, autorités compétentes, sanctions</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070245"/>
            <a:ext cx="9144000" cy="1369487"/>
          </a:xfrm>
        </p:spPr>
        <p:txBody>
          <a:bodyPr>
            <a:normAutofit/>
          </a:bodyPr>
          <a:lstStyle/>
          <a:p>
            <a:r>
              <a:rPr lang="fr-FR" dirty="0" smtClean="0">
                <a:solidFill>
                  <a:srgbClr val="006600"/>
                </a:solidFill>
              </a:rPr>
              <a:t>Qui élabore le système de diligence raisonnée (SDR)?</a:t>
            </a:r>
            <a:endParaRPr lang="fr-FR" dirty="0">
              <a:solidFill>
                <a:srgbClr val="006600"/>
              </a:solidFill>
            </a:endParaRPr>
          </a:p>
        </p:txBody>
      </p:sp>
      <p:sp>
        <p:nvSpPr>
          <p:cNvPr id="3" name="Content Placeholder 2"/>
          <p:cNvSpPr>
            <a:spLocks noGrp="1"/>
          </p:cNvSpPr>
          <p:nvPr>
            <p:ph idx="1"/>
          </p:nvPr>
        </p:nvSpPr>
        <p:spPr>
          <a:xfrm>
            <a:off x="359228" y="2222478"/>
            <a:ext cx="6730685" cy="4525963"/>
          </a:xfrm>
        </p:spPr>
        <p:txBody>
          <a:bodyPr>
            <a:normAutofit/>
          </a:bodyPr>
          <a:lstStyle/>
          <a:p>
            <a:r>
              <a:rPr lang="fr-FR" sz="2400" dirty="0" smtClean="0"/>
              <a:t>Le Règlement prévoit deux possibilités:</a:t>
            </a:r>
          </a:p>
          <a:p>
            <a:pPr lvl="1">
              <a:buSzPct val="80000"/>
              <a:buFont typeface="Wingdings" panose="05000000000000000000" pitchFamily="2" charset="2"/>
              <a:buChar char="§"/>
            </a:pPr>
            <a:r>
              <a:rPr lang="fr-FR" dirty="0" smtClean="0"/>
              <a:t>les opérateurs peuvent concevoir, mettre en œuvre et régulièrement évaluer leur propre système ;</a:t>
            </a:r>
          </a:p>
          <a:p>
            <a:pPr lvl="1">
              <a:buSzPct val="80000"/>
              <a:buFont typeface="Wingdings" panose="05000000000000000000" pitchFamily="2" charset="2"/>
              <a:buChar char="§"/>
            </a:pPr>
            <a:r>
              <a:rPr lang="fr-FR" dirty="0" smtClean="0"/>
              <a:t>les opérateurs peuvent utiliser un système fourni par une </a:t>
            </a:r>
            <a:r>
              <a:rPr lang="fr-FR" i="1" dirty="0" smtClean="0"/>
              <a:t>« organisation de contrôle ».</a:t>
            </a:r>
          </a:p>
          <a:p>
            <a:r>
              <a:rPr lang="fr-FR" sz="2400" dirty="0" smtClean="0"/>
              <a:t>L’opérateur demeure responsable en dernier ressort de la conformité avec les exigences du Règlement Bois de l’UE, même lorsqu’il utilise le système de diligence raisonnée d’une organisation de contrôle</a:t>
            </a:r>
            <a:r>
              <a:rPr lang="fr-FR" dirty="0" smtClean="0"/>
              <a:t>.</a:t>
            </a:r>
            <a:endParaRPr lang="fr-FR" dirty="0"/>
          </a:p>
        </p:txBody>
      </p:sp>
      <p:sp>
        <p:nvSpPr>
          <p:cNvPr id="8" name="Slide Number Placeholder 7"/>
          <p:cNvSpPr>
            <a:spLocks noGrp="1"/>
          </p:cNvSpPr>
          <p:nvPr>
            <p:ph type="sldNum" sz="quarter" idx="12"/>
          </p:nvPr>
        </p:nvSpPr>
        <p:spPr/>
        <p:txBody>
          <a:bodyPr/>
          <a:lstStyle/>
          <a:p>
            <a:fld id="{0C03E5FC-3E4E-41C2-8C87-300580301320}" type="slidenum">
              <a:rPr lang="zh-TW" altLang="en-US" smtClean="0"/>
              <a:pPr/>
              <a:t>3</a:t>
            </a:fld>
            <a:endParaRPr lang="zh-TW" altLang="en-US"/>
          </a:p>
        </p:txBody>
      </p:sp>
      <p:pic>
        <p:nvPicPr>
          <p:cNvPr id="13" name="Picture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277100" y="2706833"/>
            <a:ext cx="4914900" cy="3209925"/>
          </a:xfrm>
          <a:prstGeom prst="rect">
            <a:avLst/>
          </a:prstGeom>
        </p:spPr>
      </p:pic>
    </p:spTree>
    <p:extLst>
      <p:ext uri="{BB962C8B-B14F-4D97-AF65-F5344CB8AC3E}">
        <p14:creationId xmlns:p14="http://schemas.microsoft.com/office/powerpoint/2010/main" val="3006706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86542"/>
            <a:ext cx="8229600" cy="1143000"/>
          </a:xfrm>
        </p:spPr>
        <p:txBody>
          <a:bodyPr>
            <a:normAutofit/>
          </a:bodyPr>
          <a:lstStyle/>
          <a:p>
            <a:r>
              <a:rPr lang="fr-FR" dirty="0" smtClean="0">
                <a:solidFill>
                  <a:srgbClr val="006600"/>
                </a:solidFill>
              </a:rPr>
              <a:t>Organisations de contrôle (1/2)</a:t>
            </a:r>
            <a:endParaRPr lang="fr-FR" dirty="0">
              <a:solidFill>
                <a:srgbClr val="006600"/>
              </a:solidFill>
            </a:endParaRPr>
          </a:p>
        </p:txBody>
      </p:sp>
      <p:sp>
        <p:nvSpPr>
          <p:cNvPr id="3" name="Content Placeholder 2"/>
          <p:cNvSpPr>
            <a:spLocks noGrp="1"/>
          </p:cNvSpPr>
          <p:nvPr>
            <p:ph idx="1"/>
          </p:nvPr>
        </p:nvSpPr>
        <p:spPr>
          <a:xfrm>
            <a:off x="359228" y="2217511"/>
            <a:ext cx="8646749" cy="4525963"/>
          </a:xfrm>
        </p:spPr>
        <p:txBody>
          <a:bodyPr>
            <a:normAutofit/>
          </a:bodyPr>
          <a:lstStyle/>
          <a:p>
            <a:r>
              <a:rPr lang="fr-FR" dirty="0" smtClean="0"/>
              <a:t>Toute entité publique ou privée, qu’il s’agisse d’une société, d’une corporation, d’une firme, d’une entreprise, d’une institution ou d’une autorité, légalement établie dans l’Union européenne. </a:t>
            </a:r>
          </a:p>
          <a:p>
            <a:r>
              <a:rPr lang="fr-FR" dirty="0" smtClean="0"/>
              <a:t>Le concept de système de diligence raisonnée géré par des organisations de contrôle est, dans une certaine mesure, analogue à la gestion de la certification des opérateurs et opérations dans un système de certification de groupe.  </a:t>
            </a:r>
          </a:p>
          <a:p>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4</a:t>
            </a:fld>
            <a:endParaRPr lang="zh-TW" altLang="en-US"/>
          </a:p>
        </p:txBody>
      </p:sp>
      <p:pic>
        <p:nvPicPr>
          <p:cNvPr id="1026" name="Picture 2" descr="C:\Users\GB\Desktop\Fotos sortieren\CIMG8036.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rot="16200000">
            <a:off x="8575615" y="2760990"/>
            <a:ext cx="4140162" cy="3105122"/>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9093135" y="6168188"/>
            <a:ext cx="2147777" cy="215444"/>
          </a:xfrm>
          <a:prstGeom prst="rect">
            <a:avLst/>
          </a:prstGeom>
          <a:noFill/>
        </p:spPr>
        <p:txBody>
          <a:bodyPr wrap="square" rtlCol="0">
            <a:spAutoFit/>
          </a:bodyPr>
          <a:lstStyle/>
          <a:p>
            <a:r>
              <a:rPr lang="de-DE" sz="800" dirty="0" smtClean="0">
                <a:solidFill>
                  <a:schemeClr val="bg1"/>
                </a:solidFill>
              </a:rPr>
              <a:t>©  GIZ/G. Burchards</a:t>
            </a:r>
            <a:endParaRPr lang="de-DE" sz="800" dirty="0">
              <a:solidFill>
                <a:schemeClr val="bg1"/>
              </a:solidFill>
            </a:endParaRPr>
          </a:p>
        </p:txBody>
      </p:sp>
    </p:spTree>
    <p:extLst>
      <p:ext uri="{BB962C8B-B14F-4D97-AF65-F5344CB8AC3E}">
        <p14:creationId xmlns:p14="http://schemas.microsoft.com/office/powerpoint/2010/main" val="2430552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219200"/>
            <a:ext cx="8229600" cy="1143000"/>
          </a:xfrm>
        </p:spPr>
        <p:txBody>
          <a:bodyPr>
            <a:normAutofit/>
          </a:bodyPr>
          <a:lstStyle/>
          <a:p>
            <a:r>
              <a:rPr lang="fr-FR" dirty="0" smtClean="0">
                <a:solidFill>
                  <a:srgbClr val="006600"/>
                </a:solidFill>
              </a:rPr>
              <a:t>Organisations de contrôle (2/2)</a:t>
            </a:r>
            <a:endParaRPr lang="fr-FR" dirty="0">
              <a:solidFill>
                <a:srgbClr val="006600"/>
              </a:solidFill>
            </a:endParaRPr>
          </a:p>
        </p:txBody>
      </p:sp>
      <p:sp>
        <p:nvSpPr>
          <p:cNvPr id="3" name="Content Placeholder 2"/>
          <p:cNvSpPr>
            <a:spLocks noGrp="1"/>
          </p:cNvSpPr>
          <p:nvPr>
            <p:ph idx="1"/>
          </p:nvPr>
        </p:nvSpPr>
        <p:spPr>
          <a:xfrm>
            <a:off x="348343" y="2206625"/>
            <a:ext cx="11475062" cy="4525963"/>
          </a:xfrm>
        </p:spPr>
        <p:txBody>
          <a:bodyPr>
            <a:normAutofit lnSpcReduction="10000"/>
          </a:bodyPr>
          <a:lstStyle/>
          <a:p>
            <a:r>
              <a:rPr lang="fr-FR" dirty="0" smtClean="0"/>
              <a:t>Les organisations de contrôle sont reconnues par la CE et figurent dans une liste publiée d’organisations de contrôle approuvées. </a:t>
            </a:r>
          </a:p>
          <a:p>
            <a:r>
              <a:rPr lang="fr-FR" dirty="0" smtClean="0"/>
              <a:t>À ce jour, la CE a reconnu 4 organisations de contrôle (mars 2014)</a:t>
            </a:r>
          </a:p>
          <a:p>
            <a:pPr lvl="1"/>
            <a:r>
              <a:rPr lang="fr-FR" dirty="0" smtClean="0"/>
              <a:t>NEPCon</a:t>
            </a:r>
          </a:p>
          <a:p>
            <a:pPr lvl="1"/>
            <a:r>
              <a:rPr lang="fr-FR" dirty="0" smtClean="0"/>
              <a:t>Conlegno</a:t>
            </a:r>
          </a:p>
          <a:p>
            <a:pPr lvl="1"/>
            <a:r>
              <a:rPr lang="fr-FR" dirty="0" smtClean="0"/>
              <a:t>Control Union</a:t>
            </a:r>
          </a:p>
          <a:p>
            <a:pPr lvl="1"/>
            <a:r>
              <a:rPr lang="fr-FR" dirty="0" smtClean="0"/>
              <a:t>Bureau Veritas</a:t>
            </a:r>
          </a:p>
          <a:p>
            <a:r>
              <a:rPr lang="fr-FR" dirty="0" smtClean="0"/>
              <a:t>Responsabilités:</a:t>
            </a:r>
          </a:p>
          <a:p>
            <a:pPr lvl="1">
              <a:buFont typeface="Wingdings" panose="05000000000000000000" pitchFamily="2" charset="2"/>
              <a:buChar char="§"/>
            </a:pPr>
            <a:r>
              <a:rPr lang="fr-FR" dirty="0" smtClean="0"/>
              <a:t>Maintenir et évaluer régulièrement son système de diligence raisonnée</a:t>
            </a:r>
          </a:p>
          <a:p>
            <a:pPr lvl="1">
              <a:buFont typeface="Wingdings" panose="05000000000000000000" pitchFamily="2" charset="2"/>
              <a:buChar char="§"/>
            </a:pPr>
            <a:r>
              <a:rPr lang="fr-FR" dirty="0" smtClean="0"/>
              <a:t>Vérifier l’utilisation convenable de son système de diligence raisonnée</a:t>
            </a:r>
          </a:p>
          <a:p>
            <a:pPr lvl="1">
              <a:buFont typeface="Wingdings" panose="05000000000000000000" pitchFamily="2" charset="2"/>
              <a:buChar char="§"/>
            </a:pPr>
            <a:r>
              <a:rPr lang="fr-FR" dirty="0" smtClean="0"/>
              <a:t>Prendre des mesures appropriées en cas d’utilisation inadéquate de son système</a:t>
            </a:r>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5</a:t>
            </a:fld>
            <a:endParaRPr lang="zh-TW" altLang="en-US"/>
          </a:p>
        </p:txBody>
      </p:sp>
    </p:spTree>
    <p:extLst>
      <p:ext uri="{BB962C8B-B14F-4D97-AF65-F5344CB8AC3E}">
        <p14:creationId xmlns:p14="http://schemas.microsoft.com/office/powerpoint/2010/main" val="1073701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fr-FR" dirty="0" smtClean="0">
                <a:solidFill>
                  <a:srgbClr val="006600"/>
                </a:solidFill>
              </a:rPr>
              <a:t>Exigences des organisations de contrôle</a:t>
            </a:r>
            <a:endParaRPr lang="fr-FR" dirty="0">
              <a:solidFill>
                <a:srgbClr val="006600"/>
              </a:solidFill>
            </a:endParaRPr>
          </a:p>
        </p:txBody>
      </p:sp>
      <p:sp>
        <p:nvSpPr>
          <p:cNvPr id="3" name="Content Placeholder 2"/>
          <p:cNvSpPr>
            <a:spLocks noGrp="1"/>
          </p:cNvSpPr>
          <p:nvPr>
            <p:ph idx="1"/>
          </p:nvPr>
        </p:nvSpPr>
        <p:spPr>
          <a:xfrm>
            <a:off x="370113" y="2177482"/>
            <a:ext cx="11453292" cy="4448606"/>
          </a:xfrm>
        </p:spPr>
        <p:txBody>
          <a:bodyPr>
            <a:normAutofit lnSpcReduction="10000"/>
          </a:bodyPr>
          <a:lstStyle/>
          <a:p>
            <a:r>
              <a:rPr lang="fr-FR" dirty="0" smtClean="0"/>
              <a:t>Personnalité juridique et établissement légal dans l’UE</a:t>
            </a:r>
          </a:p>
          <a:p>
            <a:r>
              <a:rPr lang="fr-FR" dirty="0" smtClean="0"/>
              <a:t>Compétences voulues</a:t>
            </a:r>
          </a:p>
          <a:p>
            <a:pPr lvl="1"/>
            <a:r>
              <a:rPr lang="fr-FR" dirty="0" smtClean="0"/>
              <a:t>Formation professionnelle spécifique dans une discipline en rapport avec les fonctions d’une organisation de contrôle</a:t>
            </a:r>
            <a:endParaRPr lang="fr-FR" sz="2200" dirty="0" smtClean="0"/>
          </a:p>
          <a:p>
            <a:r>
              <a:rPr lang="fr-FR" dirty="0" smtClean="0"/>
              <a:t>Capacité d’exercer les fonctions d’une organisation de contrôle</a:t>
            </a:r>
          </a:p>
          <a:p>
            <a:pPr lvl="1"/>
            <a:r>
              <a:rPr lang="fr-FR" dirty="0" smtClean="0"/>
              <a:t>Politiques et procédures permettant l’évaluation et l’amélioration du système de diligence raisonnée</a:t>
            </a:r>
          </a:p>
          <a:p>
            <a:pPr lvl="1"/>
            <a:r>
              <a:rPr lang="fr-FR" dirty="0" smtClean="0"/>
              <a:t>Procédures et processus de vérification de la bonne utilisation de son système de diligence raisonnée par les opérateurs</a:t>
            </a:r>
          </a:p>
          <a:p>
            <a:pPr lvl="1"/>
            <a:r>
              <a:rPr lang="fr-FR" dirty="0" smtClean="0"/>
              <a:t>Procédures d’application de mesures correctives</a:t>
            </a:r>
          </a:p>
          <a:p>
            <a:r>
              <a:rPr lang="fr-FR" dirty="0" smtClean="0"/>
              <a:t>Absence de conflit d’intérêt</a:t>
            </a:r>
            <a:endParaRPr lang="fr-FR"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pPr/>
              <a:t>6</a:t>
            </a:fld>
            <a:endParaRPr lang="zh-TW" altLang="en-US"/>
          </a:p>
        </p:txBody>
      </p:sp>
    </p:spTree>
    <p:extLst>
      <p:ext uri="{BB962C8B-B14F-4D97-AF65-F5344CB8AC3E}">
        <p14:creationId xmlns:p14="http://schemas.microsoft.com/office/powerpoint/2010/main" val="8074103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75657"/>
            <a:ext cx="8229600" cy="1143000"/>
          </a:xfrm>
        </p:spPr>
        <p:txBody>
          <a:bodyPr/>
          <a:lstStyle/>
          <a:p>
            <a:r>
              <a:rPr lang="fr-FR" dirty="0" smtClean="0">
                <a:solidFill>
                  <a:srgbClr val="006600"/>
                </a:solidFill>
              </a:rPr>
              <a:t>Autorités compétentes (AC)</a:t>
            </a:r>
            <a:endParaRPr lang="fr-FR" dirty="0">
              <a:solidFill>
                <a:srgbClr val="006600"/>
              </a:solidFill>
            </a:endParaRPr>
          </a:p>
        </p:txBody>
      </p:sp>
      <p:sp>
        <p:nvSpPr>
          <p:cNvPr id="3" name="Content Placeholder 2"/>
          <p:cNvSpPr>
            <a:spLocks noGrp="1"/>
          </p:cNvSpPr>
          <p:nvPr>
            <p:ph idx="1"/>
          </p:nvPr>
        </p:nvSpPr>
        <p:spPr>
          <a:xfrm>
            <a:off x="348342" y="2206625"/>
            <a:ext cx="10787743" cy="4525963"/>
          </a:xfrm>
        </p:spPr>
        <p:txBody>
          <a:bodyPr>
            <a:normAutofit/>
          </a:bodyPr>
          <a:lstStyle/>
          <a:p>
            <a:r>
              <a:rPr lang="fr-FR" dirty="0" smtClean="0"/>
              <a:t>Chaque État membre de l’UE désigne une autorité compétente (AC) chargée de l’application du Règlement (uniquement dans l’UE, pas dans les pays exportateurs de bois)</a:t>
            </a:r>
          </a:p>
          <a:p>
            <a:r>
              <a:rPr lang="fr-FR" dirty="0" smtClean="0"/>
              <a:t>Liste des autorités compétentes publiée par la CE</a:t>
            </a:r>
          </a:p>
          <a:p>
            <a:r>
              <a:rPr lang="fr-FR" dirty="0" smtClean="0"/>
              <a:t>Les autorités compétentes sont chargées de contrôler la conformité des</a:t>
            </a:r>
          </a:p>
          <a:p>
            <a:pPr lvl="1">
              <a:buFont typeface="Wingdings" panose="05000000000000000000" pitchFamily="2" charset="2"/>
              <a:buChar char="§"/>
            </a:pPr>
            <a:r>
              <a:rPr lang="fr-FR" sz="2600" dirty="0" smtClean="0"/>
              <a:t>opérateurs</a:t>
            </a:r>
          </a:p>
          <a:p>
            <a:pPr lvl="1">
              <a:buFont typeface="Wingdings" panose="05000000000000000000" pitchFamily="2" charset="2"/>
              <a:buChar char="§"/>
            </a:pPr>
            <a:r>
              <a:rPr lang="fr-FR" sz="2600" dirty="0" smtClean="0"/>
              <a:t>organisations de contrôle</a:t>
            </a:r>
          </a:p>
          <a:p>
            <a:r>
              <a:rPr lang="fr-FR" dirty="0" smtClean="0"/>
              <a:t>Les autorités compétentes produisent des rapports publics réguliers sur leurs conclusions</a:t>
            </a:r>
            <a:endParaRPr lang="fr-FR"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7</a:t>
            </a:fld>
            <a:endParaRPr lang="zh-TW" altLang="en-US"/>
          </a:p>
        </p:txBody>
      </p:sp>
    </p:spTree>
    <p:extLst>
      <p:ext uri="{BB962C8B-B14F-4D97-AF65-F5344CB8AC3E}">
        <p14:creationId xmlns:p14="http://schemas.microsoft.com/office/powerpoint/2010/main" val="3110562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3" y="1175657"/>
            <a:ext cx="10549524" cy="1143000"/>
          </a:xfrm>
        </p:spPr>
        <p:txBody>
          <a:bodyPr/>
          <a:lstStyle/>
          <a:p>
            <a:r>
              <a:rPr lang="fr-FR" dirty="0" smtClean="0">
                <a:solidFill>
                  <a:srgbClr val="006600"/>
                </a:solidFill>
              </a:rPr>
              <a:t>Responsabilités des autorités compétentes (1/2)</a:t>
            </a:r>
            <a:endParaRPr lang="fr-FR" dirty="0">
              <a:solidFill>
                <a:srgbClr val="006600"/>
              </a:solidFill>
            </a:endParaRPr>
          </a:p>
        </p:txBody>
      </p:sp>
      <p:sp>
        <p:nvSpPr>
          <p:cNvPr id="3" name="Content Placeholder 2"/>
          <p:cNvSpPr>
            <a:spLocks noGrp="1"/>
          </p:cNvSpPr>
          <p:nvPr>
            <p:ph idx="1"/>
          </p:nvPr>
        </p:nvSpPr>
        <p:spPr>
          <a:xfrm>
            <a:off x="370113" y="2089380"/>
            <a:ext cx="10580915" cy="4655977"/>
          </a:xfrm>
        </p:spPr>
        <p:txBody>
          <a:bodyPr>
            <a:normAutofit/>
          </a:bodyPr>
          <a:lstStyle/>
          <a:p>
            <a:r>
              <a:rPr lang="fr-FR" dirty="0" smtClean="0"/>
              <a:t>Contrôles auprès des organisations de contrôle</a:t>
            </a:r>
          </a:p>
          <a:p>
            <a:pPr lvl="1">
              <a:buFont typeface="Wingdings" panose="05000000000000000000" pitchFamily="2" charset="2"/>
              <a:buChar char="§"/>
            </a:pPr>
            <a:r>
              <a:rPr lang="fr-FR" sz="2000" dirty="0" smtClean="0"/>
              <a:t>Au moins une fois tous les deux ans, pour vérifier que les organisations de contrôle continuent d’assumer leurs fonctions et se conforment aux obligations établies dans le Règlement.</a:t>
            </a:r>
          </a:p>
          <a:p>
            <a:pPr lvl="1">
              <a:buFont typeface="Wingdings" panose="05000000000000000000" pitchFamily="2" charset="2"/>
              <a:buChar char="§"/>
            </a:pPr>
            <a:r>
              <a:rPr lang="fr-FR" sz="2000" dirty="0" smtClean="0"/>
              <a:t>Les contrôles peuvent être effectués sans préavis et peuvent inclure : </a:t>
            </a:r>
          </a:p>
          <a:p>
            <a:pPr lvl="2"/>
            <a:r>
              <a:rPr lang="fr-FR" dirty="0" smtClean="0"/>
              <a:t>des vérifications par sondage, y compris des audits sur le terrain ;</a:t>
            </a:r>
          </a:p>
          <a:p>
            <a:pPr lvl="2"/>
            <a:r>
              <a:rPr lang="fr-FR" dirty="0" smtClean="0"/>
              <a:t>des examens des documents et des registres de l’organisation de </a:t>
            </a:r>
            <a:r>
              <a:rPr lang="fr-FR" dirty="0"/>
              <a:t>contrôle ;</a:t>
            </a:r>
            <a:endParaRPr lang="fr-FR" dirty="0" smtClean="0"/>
          </a:p>
          <a:p>
            <a:pPr lvl="2"/>
            <a:r>
              <a:rPr lang="fr-FR" dirty="0" smtClean="0"/>
              <a:t>des entretiens avec la direction et le personnel de l’organisation de </a:t>
            </a:r>
            <a:r>
              <a:rPr lang="fr-FR" dirty="0"/>
              <a:t>contrôle ;</a:t>
            </a:r>
            <a:endParaRPr lang="fr-FR" dirty="0" smtClean="0"/>
          </a:p>
          <a:p>
            <a:pPr lvl="2"/>
            <a:r>
              <a:rPr lang="fr-FR" dirty="0" smtClean="0"/>
              <a:t>des entretiens avec les opérateurs et les </a:t>
            </a:r>
            <a:r>
              <a:rPr lang="fr-FR" dirty="0"/>
              <a:t>commerçants ;</a:t>
            </a:r>
            <a:endParaRPr lang="fr-FR" dirty="0" smtClean="0"/>
          </a:p>
          <a:p>
            <a:pPr lvl="2"/>
            <a:r>
              <a:rPr lang="fr-FR" dirty="0" smtClean="0"/>
              <a:t>l’examen des documents et registres des </a:t>
            </a:r>
            <a:r>
              <a:rPr lang="fr-FR" dirty="0"/>
              <a:t>opérateurs ; </a:t>
            </a:r>
            <a:endParaRPr lang="fr-FR" dirty="0" smtClean="0"/>
          </a:p>
          <a:p>
            <a:pPr lvl="2"/>
            <a:r>
              <a:rPr lang="fr-FR" dirty="0" smtClean="0"/>
              <a:t>l’examen d’échantillons de produits fournis par les opérateurs utilisant le système de diligence raisonnée.</a:t>
            </a:r>
          </a:p>
          <a:p>
            <a:pPr lvl="1">
              <a:buFont typeface="Wingdings" panose="05000000000000000000" pitchFamily="2" charset="2"/>
              <a:buChar char="§"/>
            </a:pPr>
            <a:r>
              <a:rPr lang="fr-FR" sz="2000" dirty="0" smtClean="0"/>
              <a:t>Signalement des non-conformités à la CE qui décide ensuite de retirer ou non l’habilitation des organisations de contrôle concernées.</a:t>
            </a:r>
          </a:p>
          <a:p>
            <a:endParaRPr lang="en-GB" sz="2000"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8</a:t>
            </a:fld>
            <a:endParaRPr lang="zh-TW" altLang="en-US"/>
          </a:p>
        </p:txBody>
      </p:sp>
    </p:spTree>
    <p:extLst>
      <p:ext uri="{BB962C8B-B14F-4D97-AF65-F5344CB8AC3E}">
        <p14:creationId xmlns:p14="http://schemas.microsoft.com/office/powerpoint/2010/main" val="2691409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63828"/>
            <a:ext cx="10720150" cy="1143000"/>
          </a:xfrm>
        </p:spPr>
        <p:txBody>
          <a:bodyPr/>
          <a:lstStyle/>
          <a:p>
            <a:r>
              <a:rPr lang="fr-FR" dirty="0" smtClean="0">
                <a:solidFill>
                  <a:srgbClr val="006600"/>
                </a:solidFill>
              </a:rPr>
              <a:t>Responsabilités des autorités compétentes </a:t>
            </a:r>
            <a:r>
              <a:rPr lang="en-GB" dirty="0" smtClean="0">
                <a:solidFill>
                  <a:srgbClr val="006600"/>
                </a:solidFill>
              </a:rPr>
              <a:t>(2/2)</a:t>
            </a:r>
            <a:endParaRPr lang="en-GB" dirty="0">
              <a:solidFill>
                <a:srgbClr val="006600"/>
              </a:solidFill>
            </a:endParaRPr>
          </a:p>
        </p:txBody>
      </p:sp>
      <p:sp>
        <p:nvSpPr>
          <p:cNvPr id="3" name="Content Placeholder 2"/>
          <p:cNvSpPr>
            <a:spLocks noGrp="1"/>
          </p:cNvSpPr>
          <p:nvPr>
            <p:ph idx="1"/>
          </p:nvPr>
        </p:nvSpPr>
        <p:spPr>
          <a:xfrm>
            <a:off x="348343" y="2149474"/>
            <a:ext cx="9688286" cy="4525963"/>
          </a:xfrm>
        </p:spPr>
        <p:txBody>
          <a:bodyPr>
            <a:normAutofit lnSpcReduction="10000"/>
          </a:bodyPr>
          <a:lstStyle/>
          <a:p>
            <a:r>
              <a:rPr lang="fr-FR" dirty="0" smtClean="0"/>
              <a:t>Contrôles auprès des opérateurs</a:t>
            </a:r>
          </a:p>
          <a:p>
            <a:pPr lvl="1">
              <a:buFont typeface="Wingdings" panose="05000000000000000000" pitchFamily="2" charset="2"/>
              <a:buChar char="§"/>
            </a:pPr>
            <a:r>
              <a:rPr lang="fr-FR" dirty="0" smtClean="0"/>
              <a:t>Contrôles réguliers pour vérifier si les opérateurs se conforment aux exigences; ces contrôles sont effectués conformément à un plan révisé périodiquement suivant une approche fondée sur les risques, ainsi qu’à</a:t>
            </a:r>
          </a:p>
          <a:p>
            <a:pPr lvl="1">
              <a:buFont typeface="Wingdings" panose="05000000000000000000" pitchFamily="2" charset="2"/>
              <a:buChar char="§"/>
            </a:pPr>
            <a:r>
              <a:rPr lang="fr-FR" dirty="0" smtClean="0"/>
              <a:t>la suite d’informations spécifiques, y compris de rapports étayés émanant de tiers.</a:t>
            </a:r>
          </a:p>
          <a:p>
            <a:pPr lvl="1">
              <a:buFont typeface="Wingdings" panose="05000000000000000000" pitchFamily="2" charset="2"/>
              <a:buChar char="§"/>
            </a:pPr>
            <a:r>
              <a:rPr lang="fr-FR" dirty="0" smtClean="0"/>
              <a:t>Les contrôles peuvent inclure: </a:t>
            </a:r>
          </a:p>
          <a:p>
            <a:pPr lvl="2"/>
            <a:r>
              <a:rPr lang="fr-FR" sz="2200" dirty="0" smtClean="0"/>
              <a:t>l’examen du système de diligence raisonnée ; </a:t>
            </a:r>
          </a:p>
          <a:p>
            <a:pPr lvl="2"/>
            <a:r>
              <a:rPr lang="fr-FR" sz="2200" dirty="0" smtClean="0"/>
              <a:t>l’examen de la documentation et des registres attestant le bon fonctionnement du système de diligence raisonnée ;</a:t>
            </a:r>
          </a:p>
          <a:p>
            <a:pPr lvl="2"/>
            <a:r>
              <a:rPr lang="fr-FR" sz="2200" dirty="0" smtClean="0"/>
              <a:t>des vérifications par sondage, y compris des audits sur le terrain.</a:t>
            </a:r>
          </a:p>
          <a:p>
            <a:pPr lvl="1">
              <a:buFont typeface="Wingdings" panose="05000000000000000000" pitchFamily="2" charset="2"/>
              <a:buChar char="§"/>
            </a:pPr>
            <a:r>
              <a:rPr lang="fr-FR" dirty="0" smtClean="0"/>
              <a:t>Notification des mesures correctives à prendre, par ex. saisie du bois, interdiction de la commercialisation du bois et des produits dérivés. </a:t>
            </a:r>
          </a:p>
          <a:p>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pPr/>
              <a:t>9</a:t>
            </a:fld>
            <a:endParaRPr lang="zh-TW" altLang="en-US"/>
          </a:p>
        </p:txBody>
      </p:sp>
    </p:spTree>
    <p:extLst>
      <p:ext uri="{BB962C8B-B14F-4D97-AF65-F5344CB8AC3E}">
        <p14:creationId xmlns:p14="http://schemas.microsoft.com/office/powerpoint/2010/main" val="13734074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71C0B6B9-8D27-4599-A5C9-743F9825D9FD}">
  <ds:schemaRef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20561305-2F2C-439D-A20B-951B3C3E1B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1256</Words>
  <Application>Microsoft Office PowerPoint</Application>
  <PresentationFormat>Benutzerdefiniert</PresentationFormat>
  <Paragraphs>147</Paragraphs>
  <Slides>14</Slides>
  <Notes>14</Notes>
  <HiddenSlides>0</HiddenSlides>
  <MMClips>0</MMClips>
  <ScaleCrop>false</ScaleCrop>
  <HeadingPairs>
    <vt:vector size="4" baseType="variant">
      <vt:variant>
        <vt:lpstr>Design</vt:lpstr>
      </vt:variant>
      <vt:variant>
        <vt:i4>2</vt:i4>
      </vt:variant>
      <vt:variant>
        <vt:lpstr>Folientitel</vt:lpstr>
      </vt:variant>
      <vt:variant>
        <vt:i4>14</vt:i4>
      </vt:variant>
    </vt:vector>
  </HeadingPairs>
  <TitlesOfParts>
    <vt:vector size="16" baseType="lpstr">
      <vt:lpstr>Office Theme</vt:lpstr>
      <vt:lpstr>2_Office Theme</vt:lpstr>
      <vt:lpstr>Important : mentions légales – VEUILLEZ LIRE CE QUI SUIT</vt:lpstr>
      <vt:lpstr>Règlement Bois de l’UE – Formation des formateurs</vt:lpstr>
      <vt:lpstr>Qui élabore le système de diligence raisonnée (SDR)?</vt:lpstr>
      <vt:lpstr>Organisations de contrôle (1/2)</vt:lpstr>
      <vt:lpstr>Organisations de contrôle (2/2)</vt:lpstr>
      <vt:lpstr>Exigences des organisations de contrôle</vt:lpstr>
      <vt:lpstr>Autorités compétentes (AC)</vt:lpstr>
      <vt:lpstr>Responsabilités des autorités compétentes (1/2)</vt:lpstr>
      <vt:lpstr>Responsabilités des autorités compétentes (2/2)</vt:lpstr>
      <vt:lpstr>Aperçu de la mise en œuvre dans chaque État membre</vt:lpstr>
      <vt:lpstr>Sanctions (1/3)</vt:lpstr>
      <vt:lpstr>Sanctions (2/3)</vt:lpstr>
      <vt:lpstr>Sanctions (3/3)</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75</cp:revision>
  <dcterms:created xsi:type="dcterms:W3CDTF">2013-11-14T15:38:49Z</dcterms:created>
  <dcterms:modified xsi:type="dcterms:W3CDTF">2014-12-01T16:23:00Z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